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18" r:id="rId2"/>
    <p:sldId id="283" r:id="rId3"/>
    <p:sldId id="327" r:id="rId4"/>
    <p:sldId id="289" r:id="rId5"/>
    <p:sldId id="261" r:id="rId6"/>
    <p:sldId id="336" r:id="rId7"/>
    <p:sldId id="337" r:id="rId8"/>
    <p:sldId id="353" r:id="rId9"/>
    <p:sldId id="328" r:id="rId10"/>
    <p:sldId id="302" r:id="rId11"/>
    <p:sldId id="338" r:id="rId12"/>
    <p:sldId id="301" r:id="rId13"/>
    <p:sldId id="311" r:id="rId14"/>
    <p:sldId id="303" r:id="rId15"/>
    <p:sldId id="348" r:id="rId16"/>
    <p:sldId id="354" r:id="rId17"/>
  </p:sldIdLst>
  <p:sldSz cx="9144000" cy="6858000" type="screen4x3"/>
  <p:notesSz cx="7004050" cy="92233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03BB"/>
    <a:srgbClr val="2011DF"/>
    <a:srgbClr val="2B2BC5"/>
    <a:srgbClr val="5252DA"/>
    <a:srgbClr val="BCB2F0"/>
    <a:srgbClr val="FF0000"/>
    <a:srgbClr val="00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66" autoAdjust="0"/>
    <p:restoredTop sz="86070" autoAdjust="0"/>
  </p:normalViewPr>
  <p:slideViewPr>
    <p:cSldViewPr>
      <p:cViewPr>
        <p:scale>
          <a:sx n="50" d="100"/>
          <a:sy n="50" d="100"/>
        </p:scale>
        <p:origin x="2286" y="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endParaRPr lang="pt-B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fld id="{3F012F58-2595-448D-AF3A-EB0055F446F3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EC870-3BD8-490B-914C-1E9610BDE51F}" type="datetimeFigureOut">
              <a:rPr lang="pt-BR" smtClean="0"/>
              <a:pPr/>
              <a:t>09/02/2023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3275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0088" y="4381500"/>
            <a:ext cx="5603875" cy="4149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759825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67163" y="8759825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F8A72-A77B-4718-BD35-B6B685EF979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4339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9453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C7423-B548-4E1C-A3F3-A5240EE134E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F298B4-63FF-477F-8A1B-B4D9AE0D573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B6B94-0B01-47CB-B448-D75F2DA1885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1A9195-EDE4-4F77-A84C-00414007191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CFF4C3-6C00-4D13-BBD4-B498E5057DF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60D44-2794-4557-BAD2-69F70F91548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5F7F3-BCA5-4EBB-BD55-40F3F395ABE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5826D-B621-4CE8-B1F4-85CF6384B4F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4F801-D35F-4067-BFD9-CD477B70027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2343F-4E26-4886-AA2A-DC9808E76F7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A26BDD-D29D-48C4-9939-C82264B2575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39A0E-6C04-4B74-B59C-D9BDABE4813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66349-0678-4D16-96D1-11EBAEA8024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8B20AF-C353-4747-BA33-8F4270AC42BA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88067" name="Line 3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0" y="44450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250825" y="4724400"/>
            <a:ext cx="91821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AUDIÊNCIA PÚBLICA</a:t>
            </a:r>
          </a:p>
          <a:p>
            <a:pPr marL="457200" indent="-457200" algn="ctr"/>
            <a:endParaRPr lang="pt-BR" b="1" dirty="0">
              <a:cs typeface="Times New Roman" pitchFamily="18" charset="0"/>
            </a:endParaRPr>
          </a:p>
          <a:p>
            <a:pPr marL="457200" indent="-457200" algn="ctr"/>
            <a:r>
              <a:rPr lang="pt-BR" b="1" dirty="0">
                <a:cs typeface="Times New Roman" pitchFamily="18" charset="0"/>
              </a:rPr>
              <a:t>Demonstração dos Resultados do 3° Quadrimestre</a:t>
            </a:r>
          </a:p>
          <a:p>
            <a:pPr marL="457200" indent="-457200" algn="ctr"/>
            <a:r>
              <a:rPr lang="pt-BR" b="1" dirty="0">
                <a:cs typeface="Times New Roman" pitchFamily="18" charset="0"/>
              </a:rPr>
              <a:t> EXERCÍCIO DE 2022</a:t>
            </a:r>
          </a:p>
          <a:p>
            <a:pPr marL="457200" indent="-457200" algn="ctr"/>
            <a:endParaRPr lang="pt-BR" b="1" dirty="0">
              <a:cs typeface="Times New Roman" pitchFamily="18" charset="0"/>
            </a:endParaRPr>
          </a:p>
          <a:p>
            <a:pPr marL="457200" indent="-457200"/>
            <a:r>
              <a:rPr lang="pt-BR" b="1" dirty="0">
                <a:cs typeface="Times New Roman" pitchFamily="18" charset="0"/>
              </a:rPr>
              <a:t> </a:t>
            </a:r>
          </a:p>
          <a:p>
            <a:pPr marL="2286000" lvl="4" indent="-457200">
              <a:buFontTx/>
              <a:buChar char="-"/>
            </a:pPr>
            <a:endParaRPr lang="pt-BR" b="1" i="1" u="sng" dirty="0"/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0" y="3028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071545"/>
            <a:ext cx="3500462" cy="3757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303857" y="505687"/>
            <a:ext cx="7391400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Despesas por fonte – Assistência Social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Dezembro  de 2022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61477" name="Text Box 37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61532" name="Group 9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238011620"/>
              </p:ext>
            </p:extLst>
          </p:nvPr>
        </p:nvGraphicFramePr>
        <p:xfrm>
          <a:off x="838200" y="1634618"/>
          <a:ext cx="7743853" cy="5226650"/>
        </p:xfrm>
        <a:graphic>
          <a:graphicData uri="http://schemas.openxmlformats.org/drawingml/2006/table">
            <a:tbl>
              <a:tblPr/>
              <a:tblGrid>
                <a:gridCol w="577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3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19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Livres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ngsana New" panose="020B0502040204020203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1.037.018,97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Proteçao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Social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Básica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(SUAS)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Fonte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934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ngsana New" panose="020B0502040204020203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310.164,39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Incentivo a criança e ao adolescente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4.050,00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ngsana New" panose="020B0502040204020203" pitchFamily="18" charset="-34"/>
                        </a:rPr>
                        <a:t>COVID- SUAS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ngsana New" panose="020B0502040204020203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744,46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7378304"/>
                  </a:ext>
                </a:extLst>
              </a:tr>
              <a:tr h="365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QUALIFICACAO GESTAO SUAS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762,00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7002758"/>
                  </a:ext>
                </a:extLst>
              </a:tr>
              <a:tr h="365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Veiculo para a social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65.000,00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368918"/>
                  </a:ext>
                </a:extLst>
              </a:tr>
              <a:tr h="4312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Transferencia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APAE e lar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136.490,16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0920515"/>
                  </a:ext>
                </a:extLst>
              </a:tr>
              <a:tr h="4252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FIA atenção CCA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2.652,00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341125"/>
                  </a:ext>
                </a:extLst>
              </a:tr>
              <a:tr h="4312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Emenda individual impositiva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100.000,00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6434679"/>
                  </a:ext>
                </a:extLst>
              </a:tr>
              <a:tr h="4141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Bloco gestão do programa do bolsa família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80.976,54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2390177"/>
                  </a:ext>
                </a:extLst>
              </a:tr>
              <a:tr h="6289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/>
                        <a:t>1.743.197,85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91314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8787" name="Line 3"/>
          <p:cNvSpPr>
            <a:spLocks noChangeShapeType="1"/>
          </p:cNvSpPr>
          <p:nvPr/>
        </p:nvSpPr>
        <p:spPr bwMode="auto">
          <a:xfrm>
            <a:off x="0" y="3333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107950" y="260350"/>
            <a:ext cx="8785225" cy="149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EDUCAÇÃO POR CATEGORIA ECÔNOMICA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Dezembro de 2022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118830" name="Text Box 46"/>
          <p:cNvSpPr txBox="1">
            <a:spLocks noChangeArrowheads="1"/>
          </p:cNvSpPr>
          <p:nvPr/>
        </p:nvSpPr>
        <p:spPr bwMode="auto">
          <a:xfrm>
            <a:off x="0" y="-100013"/>
            <a:ext cx="8675688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118918" name="Group 13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850026772"/>
              </p:ext>
            </p:extLst>
          </p:nvPr>
        </p:nvGraphicFramePr>
        <p:xfrm>
          <a:off x="685800" y="1268760"/>
          <a:ext cx="7989888" cy="5402538"/>
        </p:xfrm>
        <a:graphic>
          <a:graphicData uri="http://schemas.openxmlformats.org/drawingml/2006/table">
            <a:tbl>
              <a:tblPr/>
              <a:tblGrid>
                <a:gridCol w="5390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9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3.976.520,27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Obrigacoes patronais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811.644,59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Diárias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1.400,00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Subvencoes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Sociais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267.172,02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1.654.660,35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9.360,00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613.975,93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 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11.469,60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Passagens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com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Locomoção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367.157,32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Obras e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Instalaçoes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202.024,06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597917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1.435.180,00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/>
                        <a:t>9.350.564,14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-35718" y="417513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0" y="785794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839814" y="214291"/>
            <a:ext cx="739140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DESPESAS COM EDUCAÇÃO POR FONTE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Janeiro à Dezembro de 2022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60485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292716"/>
              </p:ext>
            </p:extLst>
          </p:nvPr>
        </p:nvGraphicFramePr>
        <p:xfrm>
          <a:off x="875532" y="1429198"/>
          <a:ext cx="7358114" cy="5396936"/>
        </p:xfrm>
        <a:graphic>
          <a:graphicData uri="http://schemas.openxmlformats.org/drawingml/2006/table">
            <a:tbl>
              <a:tblPr/>
              <a:tblGrid>
                <a:gridCol w="5500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4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6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Vinc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Rec. Transferências 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5%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1.489.583,88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6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vinc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25% 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1.468.722,40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6170530"/>
                  </a:ext>
                </a:extLst>
              </a:tr>
              <a:tr h="337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DO FUNDEB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4.729.373,32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7927567"/>
                  </a:ext>
                </a:extLst>
              </a:tr>
              <a:tr h="3324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livres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443.666,88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5366676"/>
                  </a:ext>
                </a:extLst>
              </a:tr>
              <a:tr h="3998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MDE/Merenda Escolar / FNDE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89.085,11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09397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Salario Educação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330.093,78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MDE/Merenda Creche / FNDE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38.475,13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2684897"/>
                  </a:ext>
                </a:extLst>
              </a:tr>
              <a:tr h="34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PNATE- ESTADUAL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194.248,30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2344762"/>
                  </a:ext>
                </a:extLst>
              </a:tr>
              <a:tr h="342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Transporte Escolar Federal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84.447,34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3811148"/>
                  </a:ext>
                </a:extLst>
              </a:tr>
              <a:tr h="337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Covid educação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8.318,00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1259751"/>
                  </a:ext>
                </a:extLst>
              </a:tr>
              <a:tr h="51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Onibus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escolar ORE2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474.550,00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5870878"/>
                  </a:ext>
                </a:extLst>
              </a:tr>
              <a:tr h="5157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/>
                        <a:t>9.350.564,14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0474" name="Text Box 58"/>
          <p:cNvSpPr txBox="1">
            <a:spLocks noChangeArrowheads="1"/>
          </p:cNvSpPr>
          <p:nvPr/>
        </p:nvSpPr>
        <p:spPr bwMode="auto">
          <a:xfrm>
            <a:off x="0" y="-14309"/>
            <a:ext cx="9144000" cy="457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dirty="0"/>
          </a:p>
        </p:txBody>
      </p:sp>
      <p:sp>
        <p:nvSpPr>
          <p:cNvPr id="7987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1295400" y="981075"/>
            <a:ext cx="739140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en-US" sz="2800" b="1" u="sng" dirty="0">
                <a:cs typeface="Times New Roman" pitchFamily="18" charset="0"/>
              </a:rPr>
              <a:t>DESPESAS DO FUNDEB</a:t>
            </a: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Janeiro à Dezembro de 2022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7989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561187"/>
              </p:ext>
            </p:extLst>
          </p:nvPr>
        </p:nvGraphicFramePr>
        <p:xfrm>
          <a:off x="1476375" y="2349500"/>
          <a:ext cx="6696075" cy="2435226"/>
        </p:xfrm>
        <a:graphic>
          <a:graphicData uri="http://schemas.openxmlformats.org/drawingml/2006/table">
            <a:tbl>
              <a:tblPr/>
              <a:tblGrid>
                <a:gridCol w="3382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3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 DE RECURSO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 60% (70%)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3.449.127,67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 40% (30%)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1.280.245,65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4.729.373,32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9942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466506"/>
              </p:ext>
            </p:extLst>
          </p:nvPr>
        </p:nvGraphicFramePr>
        <p:xfrm>
          <a:off x="1476375" y="4941888"/>
          <a:ext cx="6694488" cy="1536065"/>
        </p:xfrm>
        <a:graphic>
          <a:graphicData uri="http://schemas.openxmlformats.org/drawingml/2006/table">
            <a:tbl>
              <a:tblPr/>
              <a:tblGrid>
                <a:gridCol w="2879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4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  <a:endParaRPr kumimoji="0" lang="pt-B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 dos profissionais magistério</a:t>
                      </a:r>
                      <a:endParaRPr kumimoji="0" lang="pt-B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80,03%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9938" name="Text Box 66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1295400" y="1447800"/>
            <a:ext cx="7391400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GASTOS COM EDUCAÇÃO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Dezembro de 2022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62499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314285"/>
              </p:ext>
            </p:extLst>
          </p:nvPr>
        </p:nvGraphicFramePr>
        <p:xfrm>
          <a:off x="1447800" y="3571876"/>
          <a:ext cx="6934200" cy="1873249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2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0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Educação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32,39%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2502" name="Text Box 38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graphicFrame>
        <p:nvGraphicFramePr>
          <p:cNvPr id="130161" name="Group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412272"/>
              </p:ext>
            </p:extLst>
          </p:nvPr>
        </p:nvGraphicFramePr>
        <p:xfrm>
          <a:off x="1471600" y="464325"/>
          <a:ext cx="7172350" cy="5917002"/>
        </p:xfrm>
        <a:graphic>
          <a:graphicData uri="http://schemas.openxmlformats.org/drawingml/2006/table">
            <a:tbl>
              <a:tblPr/>
              <a:tblGrid>
                <a:gridCol w="4432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9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51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392.256,51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IPTU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245.010,19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ITBI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247.586,24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TAXAS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79.771,89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FPM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16.128.175,26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ITR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664.328,20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FUNDO ESPECIAL PETROLEO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548.142,38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ICMS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4.873.125,16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IPVA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662.124,79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DEDUÇÃO FUNDEB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4.203.798,10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 ARRECADAÇÃO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4.235.719,24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9.476,70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30140" name="Text Box 92"/>
          <p:cNvSpPr txBox="1">
            <a:spLocks noChangeArrowheads="1"/>
          </p:cNvSpPr>
          <p:nvPr/>
        </p:nvSpPr>
        <p:spPr bwMode="auto">
          <a:xfrm>
            <a:off x="971550" y="-4780"/>
            <a:ext cx="817245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 dirty="0"/>
              <a:t>PRINCIPAIS RECEITAS ARRECADAS </a:t>
            </a:r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533400" y="1447800"/>
            <a:ext cx="81534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 smtClean="0">
                <a:cs typeface="Times New Roman" pitchFamily="18" charset="0"/>
              </a:rPr>
              <a:t>COMPARATIVO DESPESA COM PESSOAL</a:t>
            </a:r>
            <a:endParaRPr lang="pt-BR" sz="2000" b="1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000" b="1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573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619159"/>
              </p:ext>
            </p:extLst>
          </p:nvPr>
        </p:nvGraphicFramePr>
        <p:xfrm>
          <a:off x="179513" y="2545154"/>
          <a:ext cx="8856983" cy="3404125"/>
        </p:xfrm>
        <a:graphic>
          <a:graphicData uri="http://schemas.openxmlformats.org/drawingml/2006/table">
            <a:tbl>
              <a:tblPr/>
              <a:tblGrid>
                <a:gridCol w="3168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39155271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299021777"/>
                    </a:ext>
                  </a:extLst>
                </a:gridCol>
              </a:tblGrid>
              <a:tr h="9079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2021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2022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1349141"/>
                  </a:ext>
                </a:extLst>
              </a:tr>
              <a:tr h="10210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RCL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dirty="0" smtClean="0"/>
                        <a:t>23.775.911,52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dirty="0" smtClean="0"/>
                        <a:t>29.145.226,58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22,50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79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 com Pessoal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dirty="0" smtClean="0"/>
                        <a:t>11.090.246,63 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dirty="0"/>
                        <a:t>14.340.903,45 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29,31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2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Percentual Aplicado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dirty="0" smtClean="0"/>
                        <a:t>46,64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dirty="0"/>
                        <a:t>49,20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5,49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5737" name="Text Box 2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  <p:extLst>
      <p:ext uri="{BB962C8B-B14F-4D97-AF65-F5344CB8AC3E}">
        <p14:creationId xmlns:p14="http://schemas.microsoft.com/office/powerpoint/2010/main" val="3665073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14313" y="1400175"/>
            <a:ext cx="8548687" cy="472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r>
              <a:rPr lang="pt-BR" sz="2800" b="1" u="sng">
                <a:cs typeface="Times New Roman" pitchFamily="18" charset="0"/>
              </a:rPr>
              <a:t>MANDAMENTO LEGAL</a:t>
            </a:r>
          </a:p>
          <a:p>
            <a:pPr marL="457200" indent="-457200" algn="ctr"/>
            <a:endParaRPr lang="pt-BR" sz="2800" b="1" u="sng">
              <a:cs typeface="Times New Roman" pitchFamily="18" charset="0"/>
            </a:endParaRPr>
          </a:p>
          <a:p>
            <a:pPr marL="457200" indent="-457200"/>
            <a:r>
              <a:rPr lang="pt-BR" sz="2800">
                <a:cs typeface="Times New Roman" pitchFamily="18" charset="0"/>
              </a:rPr>
              <a:t>     Art.. 48 da Lei de Responsabilidade Fiscal</a:t>
            </a:r>
          </a:p>
          <a:p>
            <a:pPr marL="457200" indent="-457200"/>
            <a:r>
              <a:rPr lang="pt-BR" sz="2800">
                <a:cs typeface="Times New Roman" pitchFamily="18" charset="0"/>
              </a:rPr>
              <a:t>     </a:t>
            </a:r>
            <a:r>
              <a:rPr lang="pt-BR" sz="2800" b="1">
                <a:cs typeface="Times New Roman" pitchFamily="18" charset="0"/>
              </a:rPr>
              <a:t> </a:t>
            </a:r>
            <a:endParaRPr lang="pt-BR" sz="2800"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pt-BR" sz="2800" b="1" u="sng">
                <a:latin typeface="Arial" charset="0"/>
                <a:cs typeface="Times New Roman" pitchFamily="18" charset="0"/>
              </a:rPr>
              <a:t>Parágrafo único.</a:t>
            </a:r>
            <a:r>
              <a:rPr lang="pt-BR" sz="2800" b="1">
                <a:latin typeface="Arial" charset="0"/>
                <a:cs typeface="Times New Roman" pitchFamily="18" charset="0"/>
              </a:rPr>
              <a:t> A transparência será assegurada também mediante incentivo à participação popular e realização de audiências públicas, durante os processos de elaboração e de discussão dos planos, lei de diretrizes orçamentárias e orçamentos</a:t>
            </a:r>
            <a:r>
              <a:rPr lang="pt-BR" sz="2800" b="1">
                <a:cs typeface="Times New Roman" pitchFamily="18" charset="0"/>
              </a:rPr>
              <a:t> </a:t>
            </a:r>
          </a:p>
          <a:p>
            <a:pPr marL="457200" indent="-457200"/>
            <a:endParaRPr lang="pt-BR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66713" y="1142984"/>
            <a:ext cx="8548687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MANDAMENTO LEGAL</a:t>
            </a: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/>
            <a:r>
              <a:rPr lang="pt-BR" sz="1800" dirty="0">
                <a:cs typeface="Times New Roman" pitchFamily="18" charset="0"/>
              </a:rPr>
              <a:t>     § 4°  do Art.. 9º da Lei de Responsabilidade Fiscal</a:t>
            </a:r>
          </a:p>
          <a:p>
            <a:pPr marL="457200" indent="-457200">
              <a:buFontTx/>
              <a:buChar char="-"/>
            </a:pPr>
            <a:endParaRPr lang="pt-BR" sz="1800" b="1" dirty="0">
              <a:cs typeface="Times New Roman" pitchFamily="18" charset="0"/>
            </a:endParaRPr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66713" y="2874435"/>
            <a:ext cx="8548687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/>
            <a:r>
              <a:rPr lang="en-US" sz="2800" b="1" u="sng" dirty="0">
                <a:cs typeface="Times New Roman" pitchFamily="18" charset="0"/>
              </a:rPr>
              <a:t>BASE LEGAL</a:t>
            </a:r>
            <a:endParaRPr lang="pt-BR" sz="2800" b="1" u="sng" dirty="0">
              <a:cs typeface="Times New Roman" pitchFamily="18" charset="0"/>
            </a:endParaRP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pt-BR" sz="2000" b="1" dirty="0">
                <a:latin typeface="Arial" charset="0"/>
                <a:cs typeface="Times New Roman" pitchFamily="18" charset="0"/>
              </a:rPr>
              <a:t>Constituição Federal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Times New Roman" pitchFamily="18" charset="0"/>
              </a:rPr>
              <a:t>Lei </a:t>
            </a:r>
            <a:r>
              <a:rPr lang="en-US" sz="2000" b="1" dirty="0" err="1">
                <a:latin typeface="Arial" charset="0"/>
                <a:cs typeface="Times New Roman" pitchFamily="18" charset="0"/>
              </a:rPr>
              <a:t>Complementar</a:t>
            </a:r>
            <a:r>
              <a:rPr lang="en-US" sz="2000" b="1" dirty="0">
                <a:latin typeface="Arial" charset="0"/>
                <a:cs typeface="Times New Roman" pitchFamily="18" charset="0"/>
              </a:rPr>
              <a:t> n</a:t>
            </a:r>
            <a:r>
              <a:rPr lang="en-US" sz="2000" b="1" dirty="0">
                <a:latin typeface="Arial" charset="0"/>
                <a:cs typeface="Arial" charset="0"/>
              </a:rPr>
              <a:t>° 101/00 (LRF)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Federal n° 4.320/64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</a:t>
            </a:r>
            <a:r>
              <a:rPr lang="en-US" sz="2000" b="1" dirty="0" err="1">
                <a:latin typeface="Arial" charset="0"/>
                <a:cs typeface="Arial" charset="0"/>
              </a:rPr>
              <a:t>Orgânica</a:t>
            </a:r>
            <a:r>
              <a:rPr lang="en-US" sz="2000" b="1" dirty="0">
                <a:latin typeface="Arial" charset="0"/>
                <a:cs typeface="Arial" charset="0"/>
              </a:rPr>
              <a:t> do </a:t>
            </a:r>
            <a:r>
              <a:rPr lang="en-US" sz="2000" b="1" dirty="0" err="1">
                <a:latin typeface="Arial" charset="0"/>
                <a:cs typeface="Arial" charset="0"/>
              </a:rPr>
              <a:t>Município</a:t>
            </a:r>
            <a:endParaRPr lang="en-US" sz="2000" b="1" dirty="0">
              <a:latin typeface="Arial" charset="0"/>
              <a:cs typeface="Arial" charset="0"/>
            </a:endParaRP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 PPA 2022-2025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 LDO 2022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 LOA 2022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endParaRPr lang="pt-BR" sz="2000" b="1" dirty="0">
              <a:cs typeface="Times New Roman" pitchFamily="18" charset="0"/>
            </a:endParaRPr>
          </a:p>
          <a:p>
            <a:pPr marL="457200" indent="-457200"/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0" y="-26988"/>
            <a:ext cx="9144000" cy="6858001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dirty="0">
                <a:cs typeface="Times New Roman" pitchFamily="18" charset="0"/>
              </a:rPr>
              <a:t> </a:t>
            </a:r>
          </a:p>
          <a:p>
            <a:pPr algn="ctr"/>
            <a:r>
              <a:rPr lang="pt-BR" dirty="0">
                <a:cs typeface="Times New Roman" pitchFamily="18" charset="0"/>
              </a:rPr>
              <a:t> </a:t>
            </a:r>
          </a:p>
          <a:p>
            <a:pPr algn="ctr"/>
            <a:endParaRPr lang="pt-BR" dirty="0">
              <a:cs typeface="Times New Roman" pitchFamily="18" charset="0"/>
            </a:endParaRPr>
          </a:p>
        </p:txBody>
      </p:sp>
      <p:sp>
        <p:nvSpPr>
          <p:cNvPr id="99334" name="Line 6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graphicFrame>
        <p:nvGraphicFramePr>
          <p:cNvPr id="99456" name="Group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625914"/>
              </p:ext>
            </p:extLst>
          </p:nvPr>
        </p:nvGraphicFramePr>
        <p:xfrm>
          <a:off x="755650" y="1557338"/>
          <a:ext cx="7777163" cy="5120640"/>
        </p:xfrm>
        <a:graphic>
          <a:graphicData uri="http://schemas.openxmlformats.org/drawingml/2006/table">
            <a:tbl>
              <a:tblPr/>
              <a:tblGrid>
                <a:gridCol w="3960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Prevista</a:t>
                      </a:r>
                      <a:endParaRPr kumimoji="0" lang="pt-BR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/>
                        <a:t>23.727.993,99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/>
                        <a:t>30.433.524,74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Tributária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938.820,13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1.262.574,75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Contribuições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376.501,50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285.039,96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Patrimonial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231.935,88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1.255.138,48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Agropecuaria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12.816,94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13.507,80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de Serviços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6.686,68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34.800,00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72679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22.153.535,47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27.575.087,10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Outras receitas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7.697,39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7.376,65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/>
                        <a:t>3.485.645,99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/>
                        <a:t>3.730.750,09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Operações de Crédito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Alienação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Bens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3.485.645,99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3.730.750,09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/>
                        <a:t>27.213.639,98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/>
                        <a:t>34.164.274,83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9391" name="Text Box 63"/>
          <p:cNvSpPr txBox="1">
            <a:spLocks noChangeArrowheads="1"/>
          </p:cNvSpPr>
          <p:nvPr/>
        </p:nvSpPr>
        <p:spPr bwMode="auto">
          <a:xfrm>
            <a:off x="971550" y="908050"/>
            <a:ext cx="745331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u="sng" dirty="0"/>
              <a:t>RECEITA TOTAL ARRECADADA – Exercício 2022</a:t>
            </a:r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  <p:sp>
        <p:nvSpPr>
          <p:cNvPr id="99403" name="Text Box 7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06" name="Rectangle 1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9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48180" name="Text Box 52"/>
          <p:cNvSpPr txBox="1">
            <a:spLocks noChangeArrowheads="1"/>
          </p:cNvSpPr>
          <p:nvPr/>
        </p:nvSpPr>
        <p:spPr bwMode="auto">
          <a:xfrm>
            <a:off x="1258888" y="1219200"/>
            <a:ext cx="7058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/>
              <a:t>DESPESA TOTAL – Categoria Econômica </a:t>
            </a:r>
          </a:p>
        </p:txBody>
      </p:sp>
      <p:sp>
        <p:nvSpPr>
          <p:cNvPr id="48262" name="Text Box 134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48368" name="Group 24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6633343"/>
              </p:ext>
            </p:extLst>
          </p:nvPr>
        </p:nvGraphicFramePr>
        <p:xfrm>
          <a:off x="357158" y="1884378"/>
          <a:ext cx="8286808" cy="4259266"/>
        </p:xfrm>
        <a:graphic>
          <a:graphicData uri="http://schemas.openxmlformats.org/drawingml/2006/table">
            <a:tbl>
              <a:tblPr/>
              <a:tblGrid>
                <a:gridCol w="3994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0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1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3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Grupo da Despesa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Previsão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R$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Liquidados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 DESPESAS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dirty="0"/>
                        <a:t>20.500.508,59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dirty="0"/>
                        <a:t>26.072.120,72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3.1 Pessoal e Encargos Sociais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dirty="0"/>
                        <a:t>11.908.754,96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dirty="0"/>
                        <a:t>14.639.702,09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3.2 Juros e Encargos da Divida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dirty="0"/>
                        <a:t>10.000,00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3.3 Outras Despesas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8.581.753,63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dirty="0"/>
                        <a:t>11.432.418,63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 DESPESAS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dirty="0"/>
                        <a:t>5.108.131,39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dirty="0"/>
                        <a:t>8.685.472,25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4.4 Investimentos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dirty="0"/>
                        <a:t>4.045.546,59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dirty="0"/>
                        <a:t>7.997.137,35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4.6 Amortização da Dívida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dirty="0"/>
                        <a:t>1.062.584,80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dirty="0"/>
                        <a:t>688.334,90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dirty="0"/>
                        <a:t>25.648.639,98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dirty="0"/>
                        <a:t>34.757.592,97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15913" y="564756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rgbClr val="2B2BC5"/>
                </a:solidFill>
              </a:rPr>
              <a:t>Despesas por Secretaria – Exercício de 2022 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90513" y="1489075"/>
            <a:ext cx="8167687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</p:txBody>
      </p:sp>
      <p:sp>
        <p:nvSpPr>
          <p:cNvPr id="8405" name="Line 213"/>
          <p:cNvSpPr>
            <a:spLocks noChangeShapeType="1"/>
          </p:cNvSpPr>
          <p:nvPr/>
        </p:nvSpPr>
        <p:spPr bwMode="auto">
          <a:xfrm>
            <a:off x="0" y="62539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747" name="Text Box 555"/>
          <p:cNvSpPr txBox="1">
            <a:spLocks noChangeArrowheads="1"/>
          </p:cNvSpPr>
          <p:nvPr/>
        </p:nvSpPr>
        <p:spPr bwMode="auto">
          <a:xfrm>
            <a:off x="0" y="115094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8822" name="Group 6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867768"/>
              </p:ext>
            </p:extLst>
          </p:nvPr>
        </p:nvGraphicFramePr>
        <p:xfrm>
          <a:off x="711773" y="985594"/>
          <a:ext cx="7674001" cy="5425440"/>
        </p:xfrm>
        <a:graphic>
          <a:graphicData uri="http://schemas.openxmlformats.org/drawingml/2006/table">
            <a:tbl>
              <a:tblPr/>
              <a:tblGrid>
                <a:gridCol w="4687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66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2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</a:t>
                      </a: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Executivo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Municipal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414.938,94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Administração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1.916.299,27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Finanças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1.048.175,14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Obras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Urbanismo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4.965.217,60 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Educação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9.350.564,14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Pública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9.556.512,95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Assistencia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Social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1.743.197,85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Agricultura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1.109.604,41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Procuradoria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Geral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do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Município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174.662,01 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Transportes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2.698.596,92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Esporte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Cultura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255.731,66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Planejamento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295.644,07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Meio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Ambiente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439.552,14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Encargos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Especiais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788.895,87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8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dirty="0"/>
                        <a:t>34.757.592,97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4691" name="Line 3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2057400" y="1184275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14722" name="Text Box 34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8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060835"/>
              </p:ext>
            </p:extLst>
          </p:nvPr>
        </p:nvGraphicFramePr>
        <p:xfrm>
          <a:off x="762000" y="3333750"/>
          <a:ext cx="7986713" cy="650879"/>
        </p:xfrm>
        <a:graphic>
          <a:graphicData uri="http://schemas.openxmlformats.org/drawingml/2006/table">
            <a:tbl>
              <a:tblPr/>
              <a:tblGrid>
                <a:gridCol w="4878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8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0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Repasses ao Legislativo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dirty="0"/>
                        <a:t>1.115.000,00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0" y="1819275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rgbClr val="2B2BC5"/>
                </a:solidFill>
              </a:rPr>
              <a:t>Transferências Financeiras à Câmara Municipal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533400" y="1447800"/>
            <a:ext cx="81534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PESSOAL  - Exercício Móvel – 01/2022 à  12/2022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000" b="1" dirty="0">
                <a:cs typeface="Times New Roman" pitchFamily="18" charset="0"/>
              </a:rPr>
              <a:t>Artigos 19,20 e 22 da Lei de Responsabilidade Fiscal</a:t>
            </a:r>
          </a:p>
          <a:p>
            <a:pPr marL="457200" indent="-457200" algn="ctr">
              <a:lnSpc>
                <a:spcPct val="150000"/>
              </a:lnSpc>
            </a:pPr>
            <a:endParaRPr lang="pt-BR" sz="2000" b="1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573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159164"/>
              </p:ext>
            </p:extLst>
          </p:nvPr>
        </p:nvGraphicFramePr>
        <p:xfrm>
          <a:off x="914400" y="2915161"/>
          <a:ext cx="7943880" cy="3768725"/>
        </p:xfrm>
        <a:graphic>
          <a:graphicData uri="http://schemas.openxmlformats.org/drawingml/2006/table">
            <a:tbl>
              <a:tblPr/>
              <a:tblGrid>
                <a:gridCol w="4621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1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Corrente Líquida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 smtClean="0"/>
                        <a:t>29.145.226,58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 com Pessoal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/>
                        <a:t>14.340.903,45 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Máximo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/>
                        <a:t>54,00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Prudencial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/>
                        <a:t>51,30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Percentual Aplicado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/>
                        <a:t>49,20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5737" name="Text Box 2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533400" y="1071546"/>
            <a:ext cx="81534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PESSOAL  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000" b="1" dirty="0">
                <a:cs typeface="Times New Roman" pitchFamily="18" charset="0"/>
              </a:rPr>
              <a:t>Análise dos Quadrimestre</a:t>
            </a:r>
          </a:p>
          <a:p>
            <a:pPr marL="457200" indent="-457200" algn="ctr">
              <a:lnSpc>
                <a:spcPct val="150000"/>
              </a:lnSpc>
            </a:pPr>
            <a:endParaRPr lang="pt-BR" sz="2000" b="1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573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11593"/>
              </p:ext>
            </p:extLst>
          </p:nvPr>
        </p:nvGraphicFramePr>
        <p:xfrm>
          <a:off x="899592" y="2282640"/>
          <a:ext cx="7887250" cy="3954672"/>
        </p:xfrm>
        <a:graphic>
          <a:graphicData uri="http://schemas.openxmlformats.org/drawingml/2006/table">
            <a:tbl>
              <a:tblPr/>
              <a:tblGrid>
                <a:gridCol w="4589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8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9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2021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47,69%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77441"/>
                  </a:ext>
                </a:extLst>
              </a:tr>
              <a:tr h="659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2021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48,60%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909341"/>
                  </a:ext>
                </a:extLst>
              </a:tr>
              <a:tr h="659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2021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46,64%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66628"/>
                  </a:ext>
                </a:extLst>
              </a:tr>
              <a:tr h="659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2022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47,43%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348266"/>
                  </a:ext>
                </a:extLst>
              </a:tr>
              <a:tr h="659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2° Quadrimestre 2022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45,96%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556978"/>
                  </a:ext>
                </a:extLst>
              </a:tr>
              <a:tr h="659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3° Quadrimestre 2022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dirty="0"/>
                        <a:t>49,20%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900491"/>
                  </a:ext>
                </a:extLst>
              </a:tr>
            </a:tbl>
          </a:graphicData>
        </a:graphic>
      </p:graphicFrame>
      <p:sp>
        <p:nvSpPr>
          <p:cNvPr id="115737" name="Text Box 2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00355" name="Line 3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827088" y="476250"/>
            <a:ext cx="7391400" cy="149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 - ASSISTÊNCIA SOCIAL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Dezembro de 2022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00517" name="Group 16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632986859"/>
              </p:ext>
            </p:extLst>
          </p:nvPr>
        </p:nvGraphicFramePr>
        <p:xfrm>
          <a:off x="468313" y="1571612"/>
          <a:ext cx="8389967" cy="4753172"/>
        </p:xfrm>
        <a:graphic>
          <a:graphicData uri="http://schemas.openxmlformats.org/drawingml/2006/table">
            <a:tbl>
              <a:tblPr/>
              <a:tblGrid>
                <a:gridCol w="6023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6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2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Folha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pagamento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563.141,04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Obrigações Patronais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108.967,91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Subvençoes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Sociais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323.239,33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288.514,50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6.090,00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281.128,00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8.044,40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Auxílios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Pessoas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416,00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163.656,67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dirty="0"/>
                        <a:t>1.743.197,85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0405" name="Text Box 53"/>
          <p:cNvSpPr txBox="1">
            <a:spLocks noChangeArrowheads="1"/>
          </p:cNvSpPr>
          <p:nvPr/>
        </p:nvSpPr>
        <p:spPr bwMode="auto">
          <a:xfrm>
            <a:off x="0" y="92075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20363</TotalTime>
  <Words>839</Words>
  <Application>Microsoft Office PowerPoint</Application>
  <PresentationFormat>Apresentação na tela (4:3)</PresentationFormat>
  <Paragraphs>407</Paragraphs>
  <Slides>16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Angsana New</vt:lpstr>
      <vt:lpstr>Arial</vt:lpstr>
      <vt:lpstr>Calibri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9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Grandes Rios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Prefeitura</dc:creator>
  <cp:lastModifiedBy>Licitação</cp:lastModifiedBy>
  <cp:revision>963</cp:revision>
  <dcterms:created xsi:type="dcterms:W3CDTF">2002-12-04T13:56:03Z</dcterms:created>
  <dcterms:modified xsi:type="dcterms:W3CDTF">2023-02-09T09:53:49Z</dcterms:modified>
</cp:coreProperties>
</file>