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  <p:sldId id="354" r:id="rId17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>
        <p:scale>
          <a:sx n="50" d="100"/>
          <a:sy n="50" d="100"/>
        </p:scale>
        <p:origin x="228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4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3°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2022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38011620"/>
              </p:ext>
            </p:extLst>
          </p:nvPr>
        </p:nvGraphicFramePr>
        <p:xfrm>
          <a:off x="838200" y="1634618"/>
          <a:ext cx="7743853" cy="5226650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1.037.018,97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310.164,39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Incentivo a criança e ao adolescente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4.050,00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COVID-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744,46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78304"/>
                  </a:ext>
                </a:extLst>
              </a:tr>
              <a:tr h="365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762,00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002758"/>
                  </a:ext>
                </a:extLst>
              </a:tr>
              <a:tr h="365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Veiculo para a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368918"/>
                  </a:ext>
                </a:extLst>
              </a:tr>
              <a:tr h="431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APAE e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136.490,16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20515"/>
                  </a:ext>
                </a:extLst>
              </a:tr>
              <a:tr h="42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FIA atenção CCA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2.652,00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41125"/>
                  </a:ext>
                </a:extLst>
              </a:tr>
              <a:tr h="431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Emenda individual impositiva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434679"/>
                  </a:ext>
                </a:extLst>
              </a:tr>
              <a:tr h="414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gestão do programa do bolsa família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80.976,54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390177"/>
                  </a:ext>
                </a:extLst>
              </a:tr>
              <a:tr h="628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1.743.197,85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91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50026772"/>
              </p:ext>
            </p:extLst>
          </p:nvPr>
        </p:nvGraphicFramePr>
        <p:xfrm>
          <a:off x="685800" y="1268760"/>
          <a:ext cx="7989888" cy="5402538"/>
        </p:xfrm>
        <a:graphic>
          <a:graphicData uri="http://schemas.openxmlformats.org/drawingml/2006/table">
            <a:tbl>
              <a:tblPr/>
              <a:tblGrid>
                <a:gridCol w="5390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3.976.520,27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811.644,59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267.172,02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1.654.660,35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9.360,00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613.975,93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11.469,60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367.157,32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202.024,06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59791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1.435.180,00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9.350.564,14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Dezembro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92716"/>
              </p:ext>
            </p:extLst>
          </p:nvPr>
        </p:nvGraphicFramePr>
        <p:xfrm>
          <a:off x="875532" y="1429198"/>
          <a:ext cx="7358114" cy="5396936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5%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1.489.583,88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1.468.722,40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170530"/>
                  </a:ext>
                </a:extLst>
              </a:tr>
              <a:tr h="33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4.729.373,32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927567"/>
                  </a:ext>
                </a:extLst>
              </a:tr>
              <a:tr h="33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443.666,88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366676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89.085,11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09397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330.093,78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38.475,13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84897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194.248,30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344762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Escolar Federal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84.447,34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811148"/>
                  </a:ext>
                </a:extLst>
              </a:tr>
              <a:tr h="337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Covid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8.318,00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259751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Onibus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escolar ORE2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474.550,00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870878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/>
                        <a:t>9.350.564,14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Dezembro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61187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3.449.127,67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1.280.245,65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4.729.373,32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66506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14285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32,39%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12272"/>
              </p:ext>
            </p:extLst>
          </p:nvPr>
        </p:nvGraphicFramePr>
        <p:xfrm>
          <a:off x="1471600" y="464325"/>
          <a:ext cx="7172350" cy="5917002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392.256,51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245.010,19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247.586,24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79.771,89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16.128.175,26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664.328,20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548.142,38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4.873.125,16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662.124,79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4.203.798,10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ARRECADAÇÃO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4.235.719,24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9.476,70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 smtClean="0">
                <a:cs typeface="Times New Roman" pitchFamily="18" charset="0"/>
              </a:rPr>
              <a:t>COMPARATIVO DESPESA COM PESSOAL</a:t>
            </a: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619159"/>
              </p:ext>
            </p:extLst>
          </p:nvPr>
        </p:nvGraphicFramePr>
        <p:xfrm>
          <a:off x="179513" y="2545154"/>
          <a:ext cx="8856983" cy="3404125"/>
        </p:xfrm>
        <a:graphic>
          <a:graphicData uri="http://schemas.openxmlformats.org/drawingml/2006/table">
            <a:tbl>
              <a:tblPr/>
              <a:tblGrid>
                <a:gridCol w="3168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9155271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99021777"/>
                    </a:ext>
                  </a:extLst>
                </a:gridCol>
              </a:tblGrid>
              <a:tr h="907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349141"/>
                  </a:ext>
                </a:extLst>
              </a:tr>
              <a:tr h="1021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RCL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 smtClean="0"/>
                        <a:t>23.775.911,52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 smtClean="0"/>
                        <a:t>29.145.226,58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22,50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 smtClean="0"/>
                        <a:t>11.090.246,63 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/>
                        <a:t>14.340.903,45 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29,31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 smtClean="0"/>
                        <a:t>46,64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/>
                        <a:t>49,20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5,49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  <p:extLst>
      <p:ext uri="{BB962C8B-B14F-4D97-AF65-F5344CB8AC3E}">
        <p14:creationId xmlns:p14="http://schemas.microsoft.com/office/powerpoint/2010/main" val="366507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2022-2025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2022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2022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25914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23.727.993,99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30.433.524,74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938.820,13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1.262.574,75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376.501,50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285.039,96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231.935,88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1.255.138,48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12.816,94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13.507,80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6.686,68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34.800,00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22.153.535,47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27.575.087,10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7.697,39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7.376,65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3.485.645,99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3.730.750,09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3.485.645,99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3.730.750,09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27.213.639,98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34.164.274,83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2022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33343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20.500.508,59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26.072.120,72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11.908.754,96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14.639.702,09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8.581.753,63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11.432.418,63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5.108.131,39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8.685.472,25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4.045.546,59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7.997.137,35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1.062.584,80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688.334,90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25.648.639,98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34.757.592,97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2022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67768"/>
              </p:ext>
            </p:extLst>
          </p:nvPr>
        </p:nvGraphicFramePr>
        <p:xfrm>
          <a:off x="711773" y="985594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414.938,94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1.916.299,27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1.048.175,14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4.965.217,60 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9.350.564,14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9.556.512,95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1.743.197,85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1.109.604,41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174.662,01 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2.698.596,92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255.731,66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295.644,07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439.552,14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788.895,87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34.757.592,97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60835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1.115.000,00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01/2022 à  12/2022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59164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 smtClean="0"/>
                        <a:t>29.145.226,58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14.340.903,45 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54,00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51,30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49,20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1593"/>
              </p:ext>
            </p:extLst>
          </p:nvPr>
        </p:nvGraphicFramePr>
        <p:xfrm>
          <a:off x="899592" y="2282640"/>
          <a:ext cx="7887250" cy="3954672"/>
        </p:xfrm>
        <a:graphic>
          <a:graphicData uri="http://schemas.openxmlformats.org/drawingml/2006/table">
            <a:tbl>
              <a:tblPr/>
              <a:tblGrid>
                <a:gridCol w="458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47,69%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7441"/>
                  </a:ext>
                </a:extLst>
              </a:tr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48,60%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09341"/>
                  </a:ext>
                </a:extLst>
              </a:tr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46,64%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6628"/>
                  </a:ext>
                </a:extLst>
              </a:tr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48266"/>
                  </a:ext>
                </a:extLst>
              </a:tr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556978"/>
                  </a:ext>
                </a:extLst>
              </a:tr>
              <a:tr h="6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49,20%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900491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Dezembro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32986859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563.141,04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108.967,91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323.239,33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288.514,50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6.090,00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281.128,00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8.044,40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416,00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163.656,67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1.743.197,85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20363</TotalTime>
  <Words>839</Words>
  <Application>Microsoft Office PowerPoint</Application>
  <PresentationFormat>Apresentação na tela (4:3)</PresentationFormat>
  <Paragraphs>407</Paragraphs>
  <Slides>16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Licitação</cp:lastModifiedBy>
  <cp:revision>963</cp:revision>
  <dcterms:created xsi:type="dcterms:W3CDTF">2002-12-04T13:56:03Z</dcterms:created>
  <dcterms:modified xsi:type="dcterms:W3CDTF">2023-02-09T09:53:49Z</dcterms:modified>
</cp:coreProperties>
</file>